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78145" autoAdjust="0"/>
  </p:normalViewPr>
  <p:slideViewPr>
    <p:cSldViewPr snapToGrid="0">
      <p:cViewPr varScale="1">
        <p:scale>
          <a:sx n="57" d="100"/>
          <a:sy n="57" d="100"/>
        </p:scale>
        <p:origin x="82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CDB885-1B7B-40A4-AE42-33D04D37CA0C}" type="datetimeFigureOut">
              <a:rPr lang="en-KE" smtClean="0"/>
              <a:t>03/23/2019</a:t>
            </a:fld>
            <a:endParaRPr lang="en-K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19F642-6F4C-45F4-8CFB-7CAF5E61FCB3}" type="slidenum">
              <a:rPr lang="en-KE" smtClean="0"/>
              <a:t>‹#›</a:t>
            </a:fld>
            <a:endParaRPr lang="en-KE"/>
          </a:p>
        </p:txBody>
      </p:sp>
    </p:spTree>
    <p:extLst>
      <p:ext uri="{BB962C8B-B14F-4D97-AF65-F5344CB8AC3E}">
        <p14:creationId xmlns:p14="http://schemas.microsoft.com/office/powerpoint/2010/main" val="3167422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Mapping crime is an important  move in keeping track with diverse crimes occurring across the  country. Developing of policies and regulation within the criminal justice system are defined based on the information that is obtained from the crime locations. </a:t>
            </a:r>
            <a:r>
              <a:rPr lang="en-GB" sz="1200" b="0" i="0" kern="1200" dirty="0">
                <a:solidFill>
                  <a:schemeClr val="tx1"/>
                </a:solidFill>
                <a:effectLst/>
                <a:latin typeface="+mn-lt"/>
                <a:ea typeface="+mn-ea"/>
                <a:cs typeface="+mn-cs"/>
              </a:rPr>
              <a:t>rime analysis has identified that the majority of criminals tend to commit crimes within their comfort zones, and crime mapping is what allows police and investigators to see where that comfort zone might be. The use of predictive policing is a much more cost-effective approach to policing than past policies. This is because predictive policing not only looks at where a crime is likely to occur but also when the crime is likely to occur. </a:t>
            </a:r>
            <a:endParaRPr lang="en-KE" dirty="0"/>
          </a:p>
        </p:txBody>
      </p:sp>
      <p:sp>
        <p:nvSpPr>
          <p:cNvPr id="4" name="Slide Number Placeholder 3"/>
          <p:cNvSpPr>
            <a:spLocks noGrp="1"/>
          </p:cNvSpPr>
          <p:nvPr>
            <p:ph type="sldNum" sz="quarter" idx="5"/>
          </p:nvPr>
        </p:nvSpPr>
        <p:spPr/>
        <p:txBody>
          <a:bodyPr/>
          <a:lstStyle/>
          <a:p>
            <a:fld id="{9119F642-6F4C-45F4-8CFB-7CAF5E61FCB3}" type="slidenum">
              <a:rPr lang="en-KE" smtClean="0"/>
              <a:t>2</a:t>
            </a:fld>
            <a:endParaRPr lang="en-KE"/>
          </a:p>
        </p:txBody>
      </p:sp>
    </p:spTree>
    <p:extLst>
      <p:ext uri="{BB962C8B-B14F-4D97-AF65-F5344CB8AC3E}">
        <p14:creationId xmlns:p14="http://schemas.microsoft.com/office/powerpoint/2010/main" val="911859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Different databases have been effectively engaged in providing updated criminal data which can form the basis of implementation of better policies and strategies which help in maintaining improved outcomes. The Uniform Crime Reporting (UCR) ,National Incident-Based Reporting System (NIBRS), National Crime Victimization Survey (NCVS) and United Nations Office on Drugs and Crime (UNODC). Thus understanding the level of engagement across these databases provide an understanding on important concepts which help define improved commitment to control crime.</a:t>
            </a:r>
          </a:p>
          <a:p>
            <a:endParaRPr lang="en-KE" dirty="0"/>
          </a:p>
        </p:txBody>
      </p:sp>
      <p:sp>
        <p:nvSpPr>
          <p:cNvPr id="4" name="Slide Number Placeholder 3"/>
          <p:cNvSpPr>
            <a:spLocks noGrp="1"/>
          </p:cNvSpPr>
          <p:nvPr>
            <p:ph type="sldNum" sz="quarter" idx="5"/>
          </p:nvPr>
        </p:nvSpPr>
        <p:spPr/>
        <p:txBody>
          <a:bodyPr/>
          <a:lstStyle/>
          <a:p>
            <a:fld id="{9119F642-6F4C-45F4-8CFB-7CAF5E61FCB3}" type="slidenum">
              <a:rPr lang="en-KE" smtClean="0"/>
              <a:t>3</a:t>
            </a:fld>
            <a:endParaRPr lang="en-KE"/>
          </a:p>
        </p:txBody>
      </p:sp>
    </p:spTree>
    <p:extLst>
      <p:ext uri="{BB962C8B-B14F-4D97-AF65-F5344CB8AC3E}">
        <p14:creationId xmlns:p14="http://schemas.microsoft.com/office/powerpoint/2010/main" val="2793073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Classification of crime information is a positive aspect that plays a significant role when trying to address a specific issue within the communities. The information that is classified into the report is classified in a very special way putting into perspective different characteristics that are exhibited by every specific crime. Individual agencies are therefore tasked with classifying of criminal information, which is compiled in a report in the form of uniform crime reporting. The federal bureau of investigation (FBI) usually does the compilation of the different reports that are submitted by different agencies. Thus, the criminal data that is compiled reflects the crime rates across all the states within the United States.</a:t>
            </a:r>
            <a:endParaRPr lang="en-KE" dirty="0"/>
          </a:p>
        </p:txBody>
      </p:sp>
      <p:sp>
        <p:nvSpPr>
          <p:cNvPr id="4" name="Slide Number Placeholder 3"/>
          <p:cNvSpPr>
            <a:spLocks noGrp="1"/>
          </p:cNvSpPr>
          <p:nvPr>
            <p:ph type="sldNum" sz="quarter" idx="5"/>
          </p:nvPr>
        </p:nvSpPr>
        <p:spPr/>
        <p:txBody>
          <a:bodyPr/>
          <a:lstStyle/>
          <a:p>
            <a:fld id="{9119F642-6F4C-45F4-8CFB-7CAF5E61FCB3}" type="slidenum">
              <a:rPr lang="en-KE" smtClean="0"/>
              <a:t>4</a:t>
            </a:fld>
            <a:endParaRPr lang="en-KE"/>
          </a:p>
        </p:txBody>
      </p:sp>
    </p:spTree>
    <p:extLst>
      <p:ext uri="{BB962C8B-B14F-4D97-AF65-F5344CB8AC3E}">
        <p14:creationId xmlns:p14="http://schemas.microsoft.com/office/powerpoint/2010/main" val="2452412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uniform crime reporting is one of the best methods of crime representation considering the diverse aspects which are evaluated and ensure that there is a greater commitment to control crime. The UCR can be used to understand the safest and the most dangerous parts within a given community based on the information that is provided. </a:t>
            </a:r>
            <a:r>
              <a:rPr lang="en-GB" sz="1200" b="0" i="0" kern="1200" dirty="0">
                <a:solidFill>
                  <a:schemeClr val="tx1"/>
                </a:solidFill>
                <a:effectLst/>
                <a:latin typeface="+mn-lt"/>
                <a:ea typeface="+mn-ea"/>
                <a:cs typeface="+mn-cs"/>
              </a:rPr>
              <a:t>The trends of crime data can help people to understand what approaches were found to be successful and what trends should just be scrapped or revamped. By seeing what has been successful and what has not been successful, it gives the country a chance to learn from its mistakes.</a:t>
            </a:r>
            <a:endParaRPr lang="en-KE" dirty="0"/>
          </a:p>
        </p:txBody>
      </p:sp>
      <p:sp>
        <p:nvSpPr>
          <p:cNvPr id="4" name="Slide Number Placeholder 3"/>
          <p:cNvSpPr>
            <a:spLocks noGrp="1"/>
          </p:cNvSpPr>
          <p:nvPr>
            <p:ph type="sldNum" sz="quarter" idx="5"/>
          </p:nvPr>
        </p:nvSpPr>
        <p:spPr/>
        <p:txBody>
          <a:bodyPr/>
          <a:lstStyle/>
          <a:p>
            <a:fld id="{9119F642-6F4C-45F4-8CFB-7CAF5E61FCB3}" type="slidenum">
              <a:rPr lang="en-KE" smtClean="0"/>
              <a:t>5</a:t>
            </a:fld>
            <a:endParaRPr lang="en-KE"/>
          </a:p>
        </p:txBody>
      </p:sp>
    </p:spTree>
    <p:extLst>
      <p:ext uri="{BB962C8B-B14F-4D97-AF65-F5344CB8AC3E}">
        <p14:creationId xmlns:p14="http://schemas.microsoft.com/office/powerpoint/2010/main" val="3052194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Despite the fact that UCR is a better  crime reporting  system, it has  shortcomings. </a:t>
            </a:r>
            <a:r>
              <a:rPr lang="en-US" sz="1200" kern="1200" dirty="0">
                <a:solidFill>
                  <a:schemeClr val="tx1"/>
                </a:solidFill>
                <a:effectLst/>
                <a:latin typeface="+mn-lt"/>
                <a:ea typeface="+mn-ea"/>
                <a:cs typeface="+mn-cs"/>
              </a:rPr>
              <a:t>Some of the shortcomings of the UCR are that the statistics record only a portion of true crime, an increase in concern and awareness by citizens, along with their higher standards of expected morality and greater response to ghetto crime impacts crime reporting, plus, most federal offenses, "victimless" crimes and white-collar crimes do not appear in the UCR.</a:t>
            </a:r>
            <a:endParaRPr lang="en-KE" sz="120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When data is sometimes more than a year old when it is released, it can be difficult for a community to adequately respond to it. Although future responses can be crafted, immediate responses are virtually impossible with the uniform crime report </a:t>
            </a:r>
            <a:r>
              <a:rPr lang="en-US" dirty="0"/>
              <a:t>(</a:t>
            </a:r>
            <a:r>
              <a:rPr lang="en-KE" dirty="0"/>
              <a:t>Lee</a:t>
            </a:r>
            <a:r>
              <a:rPr lang="en-US" dirty="0"/>
              <a:t> et al., 2017).</a:t>
            </a:r>
            <a:endParaRPr lang="en-KE" dirty="0"/>
          </a:p>
        </p:txBody>
      </p:sp>
      <p:sp>
        <p:nvSpPr>
          <p:cNvPr id="4" name="Slide Number Placeholder 3"/>
          <p:cNvSpPr>
            <a:spLocks noGrp="1"/>
          </p:cNvSpPr>
          <p:nvPr>
            <p:ph type="sldNum" sz="quarter" idx="5"/>
          </p:nvPr>
        </p:nvSpPr>
        <p:spPr/>
        <p:txBody>
          <a:bodyPr/>
          <a:lstStyle/>
          <a:p>
            <a:fld id="{9119F642-6F4C-45F4-8CFB-7CAF5E61FCB3}" type="slidenum">
              <a:rPr lang="en-KE" smtClean="0"/>
              <a:t>6</a:t>
            </a:fld>
            <a:endParaRPr lang="en-KE"/>
          </a:p>
        </p:txBody>
      </p:sp>
    </p:spTree>
    <p:extLst>
      <p:ext uri="{BB962C8B-B14F-4D97-AF65-F5344CB8AC3E}">
        <p14:creationId xmlns:p14="http://schemas.microsoft.com/office/powerpoint/2010/main" val="9195582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Crime Victimization survey provide crucial information which is essential  in understanding the level of crime involving personal </a:t>
            </a:r>
            <a:r>
              <a:rPr lang="en-US" dirty="0" err="1"/>
              <a:t>crimesas</a:t>
            </a:r>
            <a:r>
              <a:rPr lang="en-US" dirty="0"/>
              <a:t> well as household property crimes.</a:t>
            </a:r>
            <a:r>
              <a:rPr lang="en-US" sz="1200" kern="1200" dirty="0">
                <a:solidFill>
                  <a:schemeClr val="tx1"/>
                </a:solidFill>
                <a:effectLst/>
                <a:latin typeface="+mn-lt"/>
                <a:ea typeface="+mn-ea"/>
                <a:cs typeface="+mn-cs"/>
              </a:rPr>
              <a:t> NCVS consists of cross-sectional studies of households in selected cities reporting victim-based crimes, therefore, not an accurate measure of all crime. Law enforcement cannot be effectively conducted without having a clear plan on what needs to be considered in ensuring that the communities are safe and secure. It is important for  law enforcement officers to understand the types of crimes they are dealing with so that they can easily develop better interventions </a:t>
            </a:r>
            <a:r>
              <a:rPr lang="en-US" dirty="0"/>
              <a:t>(</a:t>
            </a:r>
            <a:r>
              <a:rPr lang="en-KE" dirty="0" err="1"/>
              <a:t>Wickramasekera</a:t>
            </a:r>
            <a:r>
              <a:rPr lang="en-US" dirty="0"/>
              <a:t> et al., 2015).</a:t>
            </a:r>
            <a:endParaRPr lang="en-KE" dirty="0"/>
          </a:p>
        </p:txBody>
      </p:sp>
      <p:sp>
        <p:nvSpPr>
          <p:cNvPr id="4" name="Slide Number Placeholder 3"/>
          <p:cNvSpPr>
            <a:spLocks noGrp="1"/>
          </p:cNvSpPr>
          <p:nvPr>
            <p:ph type="sldNum" sz="quarter" idx="5"/>
          </p:nvPr>
        </p:nvSpPr>
        <p:spPr/>
        <p:txBody>
          <a:bodyPr/>
          <a:lstStyle/>
          <a:p>
            <a:fld id="{9119F642-6F4C-45F4-8CFB-7CAF5E61FCB3}" type="slidenum">
              <a:rPr lang="en-KE" smtClean="0"/>
              <a:t>7</a:t>
            </a:fld>
            <a:endParaRPr lang="en-KE"/>
          </a:p>
        </p:txBody>
      </p:sp>
    </p:spTree>
    <p:extLst>
      <p:ext uri="{BB962C8B-B14F-4D97-AF65-F5344CB8AC3E}">
        <p14:creationId xmlns:p14="http://schemas.microsoft.com/office/powerpoint/2010/main" val="1351415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NCVS </a:t>
            </a:r>
            <a:r>
              <a:rPr lang="en-GB" sz="1200" b="0" i="0" kern="1200" dirty="0">
                <a:solidFill>
                  <a:schemeClr val="tx1"/>
                </a:solidFill>
                <a:effectLst/>
                <a:latin typeface="+mn-lt"/>
                <a:ea typeface="+mn-ea"/>
                <a:cs typeface="+mn-cs"/>
              </a:rPr>
              <a:t>data offer a wide range of criminal victimization variables, including information about crime victims (e.g., age, gender, race, Hispanic ethnic origin, marital status, income, and educational level), criminal offenders (e.g., gender, race, approximate age, drug/alcohol use, and victim–offender relationship), and the context of the crime (e.g., time and place of occurrence, use of weapons, nature of injury, and economic consequences).  There are usually high responses like all surveys, response rates in the NCVS have declined a bit in recent years; nonetheless, they continue to be relatively high. For example, between 1993 and 1998, NCVS response rates varied between 93% and 96% of eligible households and between 89% and 92% of eligible individuals </a:t>
            </a:r>
            <a:r>
              <a:rPr lang="en-US" dirty="0"/>
              <a:t>(</a:t>
            </a:r>
            <a:r>
              <a:rPr lang="en-KE" dirty="0" err="1"/>
              <a:t>Wickramasekera</a:t>
            </a:r>
            <a:r>
              <a:rPr lang="en-US" dirty="0"/>
              <a:t> et al., 2015).</a:t>
            </a:r>
            <a:endParaRPr lang="en-KE" dirty="0"/>
          </a:p>
        </p:txBody>
      </p:sp>
      <p:sp>
        <p:nvSpPr>
          <p:cNvPr id="4" name="Slide Number Placeholder 3"/>
          <p:cNvSpPr>
            <a:spLocks noGrp="1"/>
          </p:cNvSpPr>
          <p:nvPr>
            <p:ph type="sldNum" sz="quarter" idx="5"/>
          </p:nvPr>
        </p:nvSpPr>
        <p:spPr/>
        <p:txBody>
          <a:bodyPr/>
          <a:lstStyle/>
          <a:p>
            <a:fld id="{9119F642-6F4C-45F4-8CFB-7CAF5E61FCB3}" type="slidenum">
              <a:rPr lang="en-KE" smtClean="0"/>
              <a:t>8</a:t>
            </a:fld>
            <a:endParaRPr lang="en-KE"/>
          </a:p>
        </p:txBody>
      </p:sp>
    </p:spTree>
    <p:extLst>
      <p:ext uri="{BB962C8B-B14F-4D97-AF65-F5344CB8AC3E}">
        <p14:creationId xmlns:p14="http://schemas.microsoft.com/office/powerpoint/2010/main" val="1519389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NCVS is designed to generate national estimates of victimization. Because of this, the data cannot be used to estimate crime at most other geographic levels, such as the state, county, or local level. Because one must live in a housing unit or group quarter to be eligible for the NCVS sample, persons who are crews of vessels, in institutions (e.g., prisons and nursing homes), members of the armed forces living in military barracks, or homeless are excluded from the NCVS sample and data.  The NCVS collects data on the few personal and property crimes listed earlier and excludes many others. NCVS data tend to focus on street crimes, excluding other offenses, such as arson, crimes against businesses, stalking, vagrancy, homicide, embezzlement, and kidnapping. A limitation of the NCVS data stems from the fact that they are derived from a sample </a:t>
            </a:r>
            <a:r>
              <a:rPr lang="en-GB" dirty="0"/>
              <a:t>(</a:t>
            </a:r>
            <a:r>
              <a:rPr lang="en-KE" dirty="0" err="1"/>
              <a:t>Ranson</a:t>
            </a:r>
            <a:r>
              <a:rPr lang="en-KE" dirty="0"/>
              <a:t>, 2014). </a:t>
            </a:r>
          </a:p>
        </p:txBody>
      </p:sp>
      <p:sp>
        <p:nvSpPr>
          <p:cNvPr id="4" name="Slide Number Placeholder 3"/>
          <p:cNvSpPr>
            <a:spLocks noGrp="1"/>
          </p:cNvSpPr>
          <p:nvPr>
            <p:ph type="sldNum" sz="quarter" idx="5"/>
          </p:nvPr>
        </p:nvSpPr>
        <p:spPr/>
        <p:txBody>
          <a:bodyPr/>
          <a:lstStyle/>
          <a:p>
            <a:fld id="{9119F642-6F4C-45F4-8CFB-7CAF5E61FCB3}" type="slidenum">
              <a:rPr lang="en-KE" smtClean="0"/>
              <a:t>9</a:t>
            </a:fld>
            <a:endParaRPr lang="en-KE"/>
          </a:p>
        </p:txBody>
      </p:sp>
    </p:spTree>
    <p:extLst>
      <p:ext uri="{BB962C8B-B14F-4D97-AF65-F5344CB8AC3E}">
        <p14:creationId xmlns:p14="http://schemas.microsoft.com/office/powerpoint/2010/main" val="42430141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information that is collected in this case is specific based on specific elements which are defined with a critical focus on the existing needs within the criminal justice system. Incident-based data provide an extremely large amount of information about crime. The information is also organized in complex ways, reflecting the many different aspects of a crime incident </a:t>
            </a:r>
            <a:r>
              <a:rPr lang="en-GB" dirty="0"/>
              <a:t>(</a:t>
            </a:r>
            <a:r>
              <a:rPr lang="en-KE" dirty="0" err="1"/>
              <a:t>Ranson</a:t>
            </a:r>
            <a:r>
              <a:rPr lang="en-KE" dirty="0"/>
              <a:t>, 2014). </a:t>
            </a:r>
          </a:p>
        </p:txBody>
      </p:sp>
      <p:sp>
        <p:nvSpPr>
          <p:cNvPr id="4" name="Slide Number Placeholder 3"/>
          <p:cNvSpPr>
            <a:spLocks noGrp="1"/>
          </p:cNvSpPr>
          <p:nvPr>
            <p:ph type="sldNum" sz="quarter" idx="5"/>
          </p:nvPr>
        </p:nvSpPr>
        <p:spPr/>
        <p:txBody>
          <a:bodyPr/>
          <a:lstStyle/>
          <a:p>
            <a:fld id="{9119F642-6F4C-45F4-8CFB-7CAF5E61FCB3}" type="slidenum">
              <a:rPr lang="en-KE" smtClean="0"/>
              <a:t>10</a:t>
            </a:fld>
            <a:endParaRPr lang="en-KE"/>
          </a:p>
        </p:txBody>
      </p:sp>
    </p:spTree>
    <p:extLst>
      <p:ext uri="{BB962C8B-B14F-4D97-AF65-F5344CB8AC3E}">
        <p14:creationId xmlns:p14="http://schemas.microsoft.com/office/powerpoint/2010/main" val="1911652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reports are well developed as they directly provide the names of the perpetrators across the United States who are involved in certain criminal activities. Thus, in this case it is much easier for the law enforcement agencies to develop a strategy that is able to counter specific issues concerning crime since the information has already been outlined. This is one of the vital aspects that the uniform crime reporting has been able to add within the law enforcement agencies </a:t>
            </a:r>
            <a:r>
              <a:rPr lang="en-US" dirty="0"/>
              <a:t>(</a:t>
            </a:r>
            <a:r>
              <a:rPr lang="en-KE" dirty="0" err="1"/>
              <a:t>Wickramasekera</a:t>
            </a:r>
            <a:r>
              <a:rPr lang="en-US" dirty="0"/>
              <a:t> et al., 2015).</a:t>
            </a:r>
            <a:endParaRPr lang="en-KE" dirty="0"/>
          </a:p>
        </p:txBody>
      </p:sp>
      <p:sp>
        <p:nvSpPr>
          <p:cNvPr id="4" name="Slide Number Placeholder 3"/>
          <p:cNvSpPr>
            <a:spLocks noGrp="1"/>
          </p:cNvSpPr>
          <p:nvPr>
            <p:ph type="sldNum" sz="quarter" idx="5"/>
          </p:nvPr>
        </p:nvSpPr>
        <p:spPr/>
        <p:txBody>
          <a:bodyPr/>
          <a:lstStyle/>
          <a:p>
            <a:fld id="{9119F642-6F4C-45F4-8CFB-7CAF5E61FCB3}" type="slidenum">
              <a:rPr lang="en-KE" smtClean="0"/>
              <a:t>11</a:t>
            </a:fld>
            <a:endParaRPr lang="en-KE"/>
          </a:p>
        </p:txBody>
      </p:sp>
    </p:spTree>
    <p:extLst>
      <p:ext uri="{BB962C8B-B14F-4D97-AF65-F5344CB8AC3E}">
        <p14:creationId xmlns:p14="http://schemas.microsoft.com/office/powerpoint/2010/main" val="15160842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NIBRS is a well engaged data agency which provide crucial information that can help in maintaining crucial focus on engagement within the field. The information is obtained from limited law enforcement agencies which means that  there is  crucial information from other sources that is not captured. The evaluation of the findings that is made in relation of NIBRS data is based on an individual understanding on crime which might be wrong and negatively influence the whole process. </a:t>
            </a:r>
            <a:r>
              <a:rPr lang="en-US" sz="1200" kern="1200" dirty="0">
                <a:solidFill>
                  <a:schemeClr val="tx1"/>
                </a:solidFill>
                <a:effectLst/>
                <a:latin typeface="+mn-lt"/>
                <a:ea typeface="+mn-ea"/>
                <a:cs typeface="+mn-cs"/>
              </a:rPr>
              <a:t>The information provided is very specific and thus plays a significant role in educating the society about the specific criminal activities that are taking place within their neighborhoods and thus help them to stay alert </a:t>
            </a:r>
            <a:endParaRPr lang="en-US" dirty="0"/>
          </a:p>
          <a:p>
            <a:endParaRPr lang="en-KE" dirty="0"/>
          </a:p>
        </p:txBody>
      </p:sp>
      <p:sp>
        <p:nvSpPr>
          <p:cNvPr id="4" name="Slide Number Placeholder 3"/>
          <p:cNvSpPr>
            <a:spLocks noGrp="1"/>
          </p:cNvSpPr>
          <p:nvPr>
            <p:ph type="sldNum" sz="quarter" idx="5"/>
          </p:nvPr>
        </p:nvSpPr>
        <p:spPr/>
        <p:txBody>
          <a:bodyPr/>
          <a:lstStyle/>
          <a:p>
            <a:fld id="{9119F642-6F4C-45F4-8CFB-7CAF5E61FCB3}" type="slidenum">
              <a:rPr lang="en-KE" smtClean="0"/>
              <a:t>12</a:t>
            </a:fld>
            <a:endParaRPr lang="en-KE"/>
          </a:p>
        </p:txBody>
      </p:sp>
    </p:spTree>
    <p:extLst>
      <p:ext uri="{BB962C8B-B14F-4D97-AF65-F5344CB8AC3E}">
        <p14:creationId xmlns:p14="http://schemas.microsoft.com/office/powerpoint/2010/main" val="2886127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UNODC was established to assist the UN in better addressing a coordinated, comprehensive response to the interrelated issues of illicit trafficking in and abuse of drugs, crime prevention and criminal justice, international terrorism, and political corruption. These goals are pursued through three primary functions: research, guidance and support to governments in the adoption and implementation of various crime-, drug-, terrorism-, and corruption-related conventions, treaties and protocols, as well as technical/financial assistance to said governments to face their respective situations and challenges in these fields </a:t>
            </a:r>
            <a:r>
              <a:rPr lang="en-GB" dirty="0"/>
              <a:t>(</a:t>
            </a:r>
            <a:r>
              <a:rPr lang="en-US" dirty="0" err="1"/>
              <a:t>Freilich</a:t>
            </a:r>
            <a:r>
              <a:rPr lang="en-US" dirty="0"/>
              <a:t> et al., 2014).</a:t>
            </a:r>
            <a:endParaRPr lang="en-KE" dirty="0"/>
          </a:p>
        </p:txBody>
      </p:sp>
      <p:sp>
        <p:nvSpPr>
          <p:cNvPr id="4" name="Slide Number Placeholder 3"/>
          <p:cNvSpPr>
            <a:spLocks noGrp="1"/>
          </p:cNvSpPr>
          <p:nvPr>
            <p:ph type="sldNum" sz="quarter" idx="5"/>
          </p:nvPr>
        </p:nvSpPr>
        <p:spPr/>
        <p:txBody>
          <a:bodyPr/>
          <a:lstStyle/>
          <a:p>
            <a:fld id="{9119F642-6F4C-45F4-8CFB-7CAF5E61FCB3}" type="slidenum">
              <a:rPr lang="en-KE" smtClean="0"/>
              <a:t>13</a:t>
            </a:fld>
            <a:endParaRPr lang="en-KE"/>
          </a:p>
        </p:txBody>
      </p:sp>
    </p:spTree>
    <p:extLst>
      <p:ext uri="{BB962C8B-B14F-4D97-AF65-F5344CB8AC3E}">
        <p14:creationId xmlns:p14="http://schemas.microsoft.com/office/powerpoint/2010/main" val="10823168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report also highlights important information that is more concerned with predicting the future patterns of a given criminal activity. The future projection that is usually made is very important since it allows the law enforcement agencies to put in place important strategies that can curbed such like criminal activities from occurring. </a:t>
            </a:r>
            <a:r>
              <a:rPr lang="en-US" dirty="0"/>
              <a:t>It provides an overview of the common challenges within a given country  which is integral in maintaining a strong emphasis on important elements which can help improve the overall focus on improving the social environment with different countries.</a:t>
            </a:r>
          </a:p>
          <a:p>
            <a:endParaRPr lang="en-KE" dirty="0"/>
          </a:p>
        </p:txBody>
      </p:sp>
      <p:sp>
        <p:nvSpPr>
          <p:cNvPr id="4" name="Slide Number Placeholder 3"/>
          <p:cNvSpPr>
            <a:spLocks noGrp="1"/>
          </p:cNvSpPr>
          <p:nvPr>
            <p:ph type="sldNum" sz="quarter" idx="5"/>
          </p:nvPr>
        </p:nvSpPr>
        <p:spPr/>
        <p:txBody>
          <a:bodyPr/>
          <a:lstStyle/>
          <a:p>
            <a:fld id="{9119F642-6F4C-45F4-8CFB-7CAF5E61FCB3}" type="slidenum">
              <a:rPr lang="en-KE" smtClean="0"/>
              <a:t>14</a:t>
            </a:fld>
            <a:endParaRPr lang="en-KE"/>
          </a:p>
        </p:txBody>
      </p:sp>
    </p:spTree>
    <p:extLst>
      <p:ext uri="{BB962C8B-B14F-4D97-AF65-F5344CB8AC3E}">
        <p14:creationId xmlns:p14="http://schemas.microsoft.com/office/powerpoint/2010/main" val="18159424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it relies strongly on information that is submitted by law enforcement agencies which means that the likelihood of information being distorted is very high. Therefore, they should seek to incorporate other private agencies who have accurate information regarding the crime level. The information is updated annually which means that it cannot form the basis of real time information management. The integration of important changes help define key elements which define important changes across different settings </a:t>
            </a:r>
            <a:r>
              <a:rPr lang="en-US" dirty="0"/>
              <a:t>(</a:t>
            </a:r>
            <a:r>
              <a:rPr lang="en-KE" dirty="0" err="1"/>
              <a:t>Ranson</a:t>
            </a:r>
            <a:r>
              <a:rPr lang="en-KE" dirty="0"/>
              <a:t>, 2014). </a:t>
            </a:r>
          </a:p>
        </p:txBody>
      </p:sp>
      <p:sp>
        <p:nvSpPr>
          <p:cNvPr id="4" name="Slide Number Placeholder 3"/>
          <p:cNvSpPr>
            <a:spLocks noGrp="1"/>
          </p:cNvSpPr>
          <p:nvPr>
            <p:ph type="sldNum" sz="quarter" idx="5"/>
          </p:nvPr>
        </p:nvSpPr>
        <p:spPr/>
        <p:txBody>
          <a:bodyPr/>
          <a:lstStyle/>
          <a:p>
            <a:fld id="{9119F642-6F4C-45F4-8CFB-7CAF5E61FCB3}" type="slidenum">
              <a:rPr lang="en-KE" smtClean="0"/>
              <a:t>15</a:t>
            </a:fld>
            <a:endParaRPr lang="en-KE"/>
          </a:p>
        </p:txBody>
      </p:sp>
    </p:spTree>
    <p:extLst>
      <p:ext uri="{BB962C8B-B14F-4D97-AF65-F5344CB8AC3E}">
        <p14:creationId xmlns:p14="http://schemas.microsoft.com/office/powerpoint/2010/main" val="2009297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3/23/2019</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D57F1E4F-1CFF-5643-939E-217C01CDF565}" type="slidenum">
              <a:rPr lang="en-US" smtClean="0"/>
              <a:pPr/>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88453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01568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29539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49135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3/23/2019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89836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3/23/2019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663088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3/23/2019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78768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92030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B61BEF0D-F0BB-DE4B-95CE-6DB70DBA9567}" type="datetimeFigureOut">
              <a:rPr lang="en-US" smtClean="0"/>
              <a:pPr/>
              <a:t>3/23/2019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120456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73579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41733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61BEF0D-F0BB-DE4B-95CE-6DB70DBA9567}" type="datetimeFigureOut">
              <a:rPr lang="en-US" smtClean="0"/>
              <a:pPr/>
              <a:t>3/23/2019</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57F1E4F-1CFF-5643-939E-217C01CDF565}" type="slidenum">
              <a:rPr lang="en-US" smtClean="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2853316"/>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A7D1E-F90E-446F-9118-844ADDB70E96}"/>
              </a:ext>
            </a:extLst>
          </p:cNvPr>
          <p:cNvSpPr>
            <a:spLocks noGrp="1"/>
          </p:cNvSpPr>
          <p:nvPr>
            <p:ph type="ctrTitle"/>
          </p:nvPr>
        </p:nvSpPr>
        <p:spPr/>
        <p:txBody>
          <a:bodyPr>
            <a:normAutofit/>
          </a:bodyPr>
          <a:lstStyle/>
          <a:p>
            <a:pPr algn="ctr"/>
            <a:r>
              <a:rPr lang="en-US" sz="3600" dirty="0"/>
              <a:t>Crime databases review</a:t>
            </a:r>
            <a:endParaRPr lang="en-KE" sz="3600" dirty="0"/>
          </a:p>
        </p:txBody>
      </p:sp>
      <p:sp>
        <p:nvSpPr>
          <p:cNvPr id="3" name="Subtitle 2">
            <a:extLst>
              <a:ext uri="{FF2B5EF4-FFF2-40B4-BE49-F238E27FC236}">
                <a16:creationId xmlns:a16="http://schemas.microsoft.com/office/drawing/2014/main" id="{2095F775-FFC5-4369-A682-C87E7C8B48B8}"/>
              </a:ext>
            </a:extLst>
          </p:cNvPr>
          <p:cNvSpPr>
            <a:spLocks noGrp="1"/>
          </p:cNvSpPr>
          <p:nvPr>
            <p:ph type="subTitle" idx="1"/>
          </p:nvPr>
        </p:nvSpPr>
        <p:spPr/>
        <p:txBody>
          <a:bodyPr/>
          <a:lstStyle/>
          <a:p>
            <a:pPr algn="ctr"/>
            <a:r>
              <a:rPr lang="en-US" dirty="0"/>
              <a:t>Name </a:t>
            </a:r>
          </a:p>
          <a:p>
            <a:pPr algn="ctr"/>
            <a:r>
              <a:rPr lang="en-US" dirty="0"/>
              <a:t>Institution</a:t>
            </a:r>
            <a:endParaRPr lang="en-KE" dirty="0"/>
          </a:p>
        </p:txBody>
      </p:sp>
    </p:spTree>
    <p:extLst>
      <p:ext uri="{BB962C8B-B14F-4D97-AF65-F5344CB8AC3E}">
        <p14:creationId xmlns:p14="http://schemas.microsoft.com/office/powerpoint/2010/main" val="2586598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A4B45-E496-4AFE-9D75-08A2EFF67A16}"/>
              </a:ext>
            </a:extLst>
          </p:cNvPr>
          <p:cNvSpPr>
            <a:spLocks noGrp="1"/>
          </p:cNvSpPr>
          <p:nvPr>
            <p:ph type="title"/>
          </p:nvPr>
        </p:nvSpPr>
        <p:spPr/>
        <p:txBody>
          <a:bodyPr/>
          <a:lstStyle/>
          <a:p>
            <a:r>
              <a:rPr lang="en-US" dirty="0"/>
              <a:t>introduction</a:t>
            </a:r>
            <a:endParaRPr lang="en-KE" dirty="0"/>
          </a:p>
        </p:txBody>
      </p:sp>
      <p:sp>
        <p:nvSpPr>
          <p:cNvPr id="3" name="Content Placeholder 2">
            <a:extLst>
              <a:ext uri="{FF2B5EF4-FFF2-40B4-BE49-F238E27FC236}">
                <a16:creationId xmlns:a16="http://schemas.microsoft.com/office/drawing/2014/main" id="{01426CDD-DA90-47A0-BD29-A5ECA1BDC7B4}"/>
              </a:ext>
            </a:extLst>
          </p:cNvPr>
          <p:cNvSpPr>
            <a:spLocks noGrp="1"/>
          </p:cNvSpPr>
          <p:nvPr>
            <p:ph idx="1"/>
          </p:nvPr>
        </p:nvSpPr>
        <p:spPr/>
        <p:txBody>
          <a:bodyPr>
            <a:normAutofit/>
          </a:bodyPr>
          <a:lstStyle/>
          <a:p>
            <a:pPr marL="0" indent="0">
              <a:buNone/>
            </a:pPr>
            <a:r>
              <a:rPr lang="en-US" dirty="0"/>
              <a:t>Crime mapping is an important process which ensures that there is understanding on common crimes and their degree of occurrence.</a:t>
            </a:r>
          </a:p>
          <a:p>
            <a:pPr marL="0" indent="0">
              <a:buNone/>
            </a:pPr>
            <a:r>
              <a:rPr lang="en-US" dirty="0"/>
              <a:t>Understanding crime patterns provide a unique emphasis development of important policies which can be considered in attaining better outcomes which focus on improving the society wellbeing.</a:t>
            </a:r>
          </a:p>
          <a:p>
            <a:pPr marL="0" indent="0">
              <a:buNone/>
            </a:pPr>
            <a:r>
              <a:rPr lang="en-US" dirty="0"/>
              <a:t>Crime mapping can be effectively understood based on different crime review databases which contain crucial information that can be engaged to achieve improved outcomes.</a:t>
            </a:r>
          </a:p>
        </p:txBody>
      </p:sp>
    </p:spTree>
    <p:extLst>
      <p:ext uri="{BB962C8B-B14F-4D97-AF65-F5344CB8AC3E}">
        <p14:creationId xmlns:p14="http://schemas.microsoft.com/office/powerpoint/2010/main" val="2205386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A4B45-E496-4AFE-9D75-08A2EFF67A16}"/>
              </a:ext>
            </a:extLst>
          </p:cNvPr>
          <p:cNvSpPr>
            <a:spLocks noGrp="1"/>
          </p:cNvSpPr>
          <p:nvPr>
            <p:ph type="title"/>
          </p:nvPr>
        </p:nvSpPr>
        <p:spPr/>
        <p:txBody>
          <a:bodyPr/>
          <a:lstStyle/>
          <a:p>
            <a:r>
              <a:rPr lang="en-US" dirty="0"/>
              <a:t>introduction</a:t>
            </a:r>
            <a:endParaRPr lang="en-KE" dirty="0"/>
          </a:p>
        </p:txBody>
      </p:sp>
      <p:sp>
        <p:nvSpPr>
          <p:cNvPr id="3" name="Content Placeholder 2">
            <a:extLst>
              <a:ext uri="{FF2B5EF4-FFF2-40B4-BE49-F238E27FC236}">
                <a16:creationId xmlns:a16="http://schemas.microsoft.com/office/drawing/2014/main" id="{01426CDD-DA90-47A0-BD29-A5ECA1BDC7B4}"/>
              </a:ext>
            </a:extLst>
          </p:cNvPr>
          <p:cNvSpPr>
            <a:spLocks noGrp="1"/>
          </p:cNvSpPr>
          <p:nvPr>
            <p:ph idx="1"/>
          </p:nvPr>
        </p:nvSpPr>
        <p:spPr>
          <a:xfrm>
            <a:off x="1451579" y="2015732"/>
            <a:ext cx="9603275" cy="3576176"/>
          </a:xfrm>
        </p:spPr>
        <p:txBody>
          <a:bodyPr>
            <a:normAutofit/>
          </a:bodyPr>
          <a:lstStyle/>
          <a:p>
            <a:pPr marL="0" indent="0">
              <a:buNone/>
            </a:pPr>
            <a:r>
              <a:rPr lang="en-US" dirty="0"/>
              <a:t>Different crime databases provide unique information regarding crime mapping. </a:t>
            </a:r>
          </a:p>
          <a:p>
            <a:pPr marL="0" indent="0">
              <a:buNone/>
            </a:pPr>
            <a:r>
              <a:rPr lang="en-US" dirty="0"/>
              <a:t>The common crime review databases include </a:t>
            </a:r>
          </a:p>
          <a:p>
            <a:pPr marL="0" indent="0">
              <a:buNone/>
            </a:pPr>
            <a:r>
              <a:rPr lang="en-US" dirty="0"/>
              <a:t>Uniform Crime Reporting (UCR) ,National Incident-Based Reporting System (NIBRS), National Crime Victimization Survey (NCVS) and United Nations Office on Drugs and Crime (UNODC) </a:t>
            </a:r>
          </a:p>
          <a:p>
            <a:pPr marL="0" indent="0">
              <a:buNone/>
            </a:pPr>
            <a:r>
              <a:rPr lang="en-US" dirty="0"/>
              <a:t>Therefore this presentation provide a review of this crime review databases with focus on the advantages and disadvantages of each method.</a:t>
            </a:r>
            <a:endParaRPr lang="en-KE" dirty="0"/>
          </a:p>
        </p:txBody>
      </p:sp>
    </p:spTree>
    <p:extLst>
      <p:ext uri="{BB962C8B-B14F-4D97-AF65-F5344CB8AC3E}">
        <p14:creationId xmlns:p14="http://schemas.microsoft.com/office/powerpoint/2010/main" val="2373662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B7AE2-1F12-496E-A421-E3BDB53AB01A}"/>
              </a:ext>
            </a:extLst>
          </p:cNvPr>
          <p:cNvSpPr>
            <a:spLocks noGrp="1"/>
          </p:cNvSpPr>
          <p:nvPr>
            <p:ph type="title"/>
          </p:nvPr>
        </p:nvSpPr>
        <p:spPr/>
        <p:txBody>
          <a:bodyPr/>
          <a:lstStyle/>
          <a:p>
            <a:r>
              <a:rPr lang="en-US" dirty="0"/>
              <a:t>Uniform crime reporting</a:t>
            </a:r>
            <a:endParaRPr lang="en-KE" dirty="0"/>
          </a:p>
        </p:txBody>
      </p:sp>
      <p:sp>
        <p:nvSpPr>
          <p:cNvPr id="3" name="Content Placeholder 2">
            <a:extLst>
              <a:ext uri="{FF2B5EF4-FFF2-40B4-BE49-F238E27FC236}">
                <a16:creationId xmlns:a16="http://schemas.microsoft.com/office/drawing/2014/main" id="{243871F8-9738-4B8F-B5D3-70CE018C7BEB}"/>
              </a:ext>
            </a:extLst>
          </p:cNvPr>
          <p:cNvSpPr>
            <a:spLocks noGrp="1"/>
          </p:cNvSpPr>
          <p:nvPr>
            <p:ph idx="1"/>
          </p:nvPr>
        </p:nvSpPr>
        <p:spPr>
          <a:xfrm>
            <a:off x="1451579" y="2015732"/>
            <a:ext cx="9603275" cy="3715597"/>
          </a:xfrm>
        </p:spPr>
        <p:txBody>
          <a:bodyPr>
            <a:normAutofit lnSpcReduction="10000"/>
          </a:bodyPr>
          <a:lstStyle/>
          <a:p>
            <a:r>
              <a:rPr lang="en-US" dirty="0"/>
              <a:t>The UCR (Uniform Crime Report) is the official police report maintained by the FBI.</a:t>
            </a:r>
          </a:p>
          <a:p>
            <a:r>
              <a:rPr lang="en-US" dirty="0"/>
              <a:t>It captures key crime statistical information which can form the basis of improved outcomes.</a:t>
            </a:r>
          </a:p>
          <a:p>
            <a:r>
              <a:rPr lang="en-US" dirty="0"/>
              <a:t>The UCR is a nationwide database that includes  approximately 18,000 </a:t>
            </a:r>
            <a:r>
              <a:rPr lang="en-GB" dirty="0"/>
              <a:t>city, university and college, county, state, tribal, and federal law enforcement agencies voluntarily reporting data on crimes brought to their attention.  </a:t>
            </a:r>
          </a:p>
          <a:p>
            <a:r>
              <a:rPr lang="en-GB" dirty="0"/>
              <a:t>The objective of the UCR program is provide reliable information that can help in maintaining a greater emphasis on the crime trends which are important to consider (</a:t>
            </a:r>
            <a:r>
              <a:rPr lang="en-KE" dirty="0"/>
              <a:t>Desmond</a:t>
            </a:r>
            <a:r>
              <a:rPr lang="en-US" dirty="0"/>
              <a:t> et al., 2016).</a:t>
            </a:r>
            <a:endParaRPr lang="en-KE" dirty="0"/>
          </a:p>
        </p:txBody>
      </p:sp>
    </p:spTree>
    <p:extLst>
      <p:ext uri="{BB962C8B-B14F-4D97-AF65-F5344CB8AC3E}">
        <p14:creationId xmlns:p14="http://schemas.microsoft.com/office/powerpoint/2010/main" val="7258946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22EAF-A1DB-4DA4-91A5-EB2A8404F4ED}"/>
              </a:ext>
            </a:extLst>
          </p:cNvPr>
          <p:cNvSpPr>
            <a:spLocks noGrp="1"/>
          </p:cNvSpPr>
          <p:nvPr>
            <p:ph type="title"/>
          </p:nvPr>
        </p:nvSpPr>
        <p:spPr/>
        <p:txBody>
          <a:bodyPr/>
          <a:lstStyle/>
          <a:p>
            <a:r>
              <a:rPr lang="en-US" dirty="0"/>
              <a:t>Advantages of UCR</a:t>
            </a:r>
            <a:endParaRPr lang="en-KE" dirty="0"/>
          </a:p>
        </p:txBody>
      </p:sp>
      <p:sp>
        <p:nvSpPr>
          <p:cNvPr id="3" name="Content Placeholder 2">
            <a:extLst>
              <a:ext uri="{FF2B5EF4-FFF2-40B4-BE49-F238E27FC236}">
                <a16:creationId xmlns:a16="http://schemas.microsoft.com/office/drawing/2014/main" id="{3E4EA0F2-1941-4F28-9268-0583D975BEC9}"/>
              </a:ext>
            </a:extLst>
          </p:cNvPr>
          <p:cNvSpPr>
            <a:spLocks noGrp="1"/>
          </p:cNvSpPr>
          <p:nvPr>
            <p:ph idx="1"/>
          </p:nvPr>
        </p:nvSpPr>
        <p:spPr/>
        <p:txBody>
          <a:bodyPr/>
          <a:lstStyle/>
          <a:p>
            <a:r>
              <a:rPr lang="en-US" dirty="0"/>
              <a:t>The UCR transforms crime data into consumable format which can be applied across different setting within the criminal justice as well as policy development.</a:t>
            </a:r>
          </a:p>
          <a:p>
            <a:r>
              <a:rPr lang="en-US" dirty="0"/>
              <a:t>It provide a better focus on history of crime within a  given city  where it is possible to understand on important measures which can help improve commitment.</a:t>
            </a:r>
          </a:p>
          <a:p>
            <a:r>
              <a:rPr lang="en-US" dirty="0"/>
              <a:t>The law enforcement officers are able to provide an understanding on the best interventions based on the available information on crime.</a:t>
            </a:r>
          </a:p>
          <a:p>
            <a:r>
              <a:rPr lang="en-US" dirty="0"/>
              <a:t>The UCR provide accurate data based on actual events  focusing on different crimes </a:t>
            </a:r>
            <a:r>
              <a:rPr lang="en-GB" dirty="0"/>
              <a:t>(</a:t>
            </a:r>
            <a:r>
              <a:rPr lang="en-KE" dirty="0"/>
              <a:t>Desmond</a:t>
            </a:r>
            <a:r>
              <a:rPr lang="en-US" dirty="0"/>
              <a:t> et al., 2016).</a:t>
            </a:r>
            <a:endParaRPr lang="en-KE" dirty="0"/>
          </a:p>
        </p:txBody>
      </p:sp>
    </p:spTree>
    <p:extLst>
      <p:ext uri="{BB962C8B-B14F-4D97-AF65-F5344CB8AC3E}">
        <p14:creationId xmlns:p14="http://schemas.microsoft.com/office/powerpoint/2010/main" val="3502091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26791-48B8-40E8-AFC5-F6A8D341D41E}"/>
              </a:ext>
            </a:extLst>
          </p:cNvPr>
          <p:cNvSpPr>
            <a:spLocks noGrp="1"/>
          </p:cNvSpPr>
          <p:nvPr>
            <p:ph type="title"/>
          </p:nvPr>
        </p:nvSpPr>
        <p:spPr/>
        <p:txBody>
          <a:bodyPr/>
          <a:lstStyle/>
          <a:p>
            <a:r>
              <a:rPr lang="en-US" dirty="0"/>
              <a:t>Disadvantages</a:t>
            </a:r>
            <a:endParaRPr lang="en-KE" dirty="0"/>
          </a:p>
        </p:txBody>
      </p:sp>
      <p:sp>
        <p:nvSpPr>
          <p:cNvPr id="3" name="Content Placeholder 2">
            <a:extLst>
              <a:ext uri="{FF2B5EF4-FFF2-40B4-BE49-F238E27FC236}">
                <a16:creationId xmlns:a16="http://schemas.microsoft.com/office/drawing/2014/main" id="{B4335D3A-AF46-4CB5-A1E9-532460193F94}"/>
              </a:ext>
            </a:extLst>
          </p:cNvPr>
          <p:cNvSpPr>
            <a:spLocks noGrp="1"/>
          </p:cNvSpPr>
          <p:nvPr>
            <p:ph idx="1"/>
          </p:nvPr>
        </p:nvSpPr>
        <p:spPr/>
        <p:txBody>
          <a:bodyPr/>
          <a:lstStyle/>
          <a:p>
            <a:r>
              <a:rPr lang="en-US" dirty="0"/>
              <a:t>The UCR is not always 100% accurate  and thus there is likelihood of making bad policies based on the findings from UCR evaluation.</a:t>
            </a:r>
          </a:p>
          <a:p>
            <a:r>
              <a:rPr lang="en-US" dirty="0"/>
              <a:t>The data collection process is slow considering that it provide a strong focus on information that is collected by officers who access the system.</a:t>
            </a:r>
          </a:p>
          <a:p>
            <a:r>
              <a:rPr lang="en-US" dirty="0"/>
              <a:t>The changes in law are detrimental to the overall understanding on important changes which help engage a well developed environment where it is easier to improve crime prevention strategies (</a:t>
            </a:r>
            <a:r>
              <a:rPr lang="en-KE" dirty="0"/>
              <a:t>Lee</a:t>
            </a:r>
            <a:r>
              <a:rPr lang="en-US" dirty="0"/>
              <a:t> et al., 2017).</a:t>
            </a:r>
            <a:endParaRPr lang="en-KE" dirty="0"/>
          </a:p>
        </p:txBody>
      </p:sp>
    </p:spTree>
    <p:extLst>
      <p:ext uri="{BB962C8B-B14F-4D97-AF65-F5344CB8AC3E}">
        <p14:creationId xmlns:p14="http://schemas.microsoft.com/office/powerpoint/2010/main" val="3297158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A75CC-BE69-4A74-80BC-233739A9FC69}"/>
              </a:ext>
            </a:extLst>
          </p:cNvPr>
          <p:cNvSpPr>
            <a:spLocks noGrp="1"/>
          </p:cNvSpPr>
          <p:nvPr>
            <p:ph type="title"/>
          </p:nvPr>
        </p:nvSpPr>
        <p:spPr/>
        <p:txBody>
          <a:bodyPr/>
          <a:lstStyle/>
          <a:p>
            <a:r>
              <a:rPr lang="en-US" b="1" dirty="0"/>
              <a:t>National Crime Victimization Survey (NCVS)</a:t>
            </a:r>
            <a:endParaRPr lang="en-KE" dirty="0"/>
          </a:p>
        </p:txBody>
      </p:sp>
      <p:sp>
        <p:nvSpPr>
          <p:cNvPr id="3" name="Content Placeholder 2">
            <a:extLst>
              <a:ext uri="{FF2B5EF4-FFF2-40B4-BE49-F238E27FC236}">
                <a16:creationId xmlns:a16="http://schemas.microsoft.com/office/drawing/2014/main" id="{EFF49E87-A760-40E0-AF20-DDDBBBD1EE2B}"/>
              </a:ext>
            </a:extLst>
          </p:cNvPr>
          <p:cNvSpPr>
            <a:spLocks noGrp="1"/>
          </p:cNvSpPr>
          <p:nvPr>
            <p:ph idx="1"/>
          </p:nvPr>
        </p:nvSpPr>
        <p:spPr>
          <a:xfrm>
            <a:off x="1451579" y="1853754"/>
            <a:ext cx="9603275" cy="3995503"/>
          </a:xfrm>
        </p:spPr>
        <p:txBody>
          <a:bodyPr>
            <a:normAutofit/>
          </a:bodyPr>
          <a:lstStyle/>
          <a:p>
            <a:r>
              <a:rPr lang="en-GB" dirty="0"/>
              <a:t> NCVS is the nation's primary source of information on criminal victimization. </a:t>
            </a:r>
          </a:p>
          <a:p>
            <a:r>
              <a:rPr lang="en-GB" dirty="0"/>
              <a:t>Information is collected on a yearly basis where a sample of about 135,000 household interviews as well as 225,000 of persons within these households are interviewed.</a:t>
            </a:r>
          </a:p>
          <a:p>
            <a:r>
              <a:rPr lang="en-GB" dirty="0"/>
              <a:t>The key issues addressed include frequency, characteristics, and consequences of criminal victimization in the United States. </a:t>
            </a:r>
          </a:p>
          <a:p>
            <a:r>
              <a:rPr lang="en-GB" dirty="0"/>
              <a:t>Thus the NCVS collects information on nonfatal personal crimes (i.e., rape or sexual assault, robbery, aggravated and simple assault, and personal larceny) and household property crimes (i.e., burglary, motor vehicle theft, and other theft) both reported and not reported to police </a:t>
            </a:r>
            <a:r>
              <a:rPr lang="en-US" dirty="0"/>
              <a:t>(</a:t>
            </a:r>
            <a:r>
              <a:rPr lang="en-KE" dirty="0" err="1"/>
              <a:t>Wickramasekera</a:t>
            </a:r>
            <a:r>
              <a:rPr lang="en-US" dirty="0"/>
              <a:t> et al., 2015).</a:t>
            </a:r>
            <a:endParaRPr lang="en-KE" dirty="0"/>
          </a:p>
        </p:txBody>
      </p:sp>
    </p:spTree>
    <p:extLst>
      <p:ext uri="{BB962C8B-B14F-4D97-AF65-F5344CB8AC3E}">
        <p14:creationId xmlns:p14="http://schemas.microsoft.com/office/powerpoint/2010/main" val="1310458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E9A6D-A33A-4660-9278-A7E9F7FD978B}"/>
              </a:ext>
            </a:extLst>
          </p:cNvPr>
          <p:cNvSpPr>
            <a:spLocks noGrp="1"/>
          </p:cNvSpPr>
          <p:nvPr>
            <p:ph type="title"/>
          </p:nvPr>
        </p:nvSpPr>
        <p:spPr/>
        <p:txBody>
          <a:bodyPr/>
          <a:lstStyle/>
          <a:p>
            <a:r>
              <a:rPr lang="en-US" dirty="0"/>
              <a:t>Advantages </a:t>
            </a:r>
            <a:endParaRPr lang="en-KE" dirty="0"/>
          </a:p>
        </p:txBody>
      </p:sp>
      <p:sp>
        <p:nvSpPr>
          <p:cNvPr id="3" name="Content Placeholder 2">
            <a:extLst>
              <a:ext uri="{FF2B5EF4-FFF2-40B4-BE49-F238E27FC236}">
                <a16:creationId xmlns:a16="http://schemas.microsoft.com/office/drawing/2014/main" id="{A9A68AF8-725D-4A35-86FD-CD9F9AE72D45}"/>
              </a:ext>
            </a:extLst>
          </p:cNvPr>
          <p:cNvSpPr>
            <a:spLocks noGrp="1"/>
          </p:cNvSpPr>
          <p:nvPr>
            <p:ph idx="1"/>
          </p:nvPr>
        </p:nvSpPr>
        <p:spPr/>
        <p:txBody>
          <a:bodyPr/>
          <a:lstStyle/>
          <a:p>
            <a:r>
              <a:rPr lang="en-US" dirty="0"/>
              <a:t>The NVCS provides crucial data on both reported and unreported crimes which makes the findings more conclusive  and effective in making sensitive decisions.</a:t>
            </a:r>
          </a:p>
          <a:p>
            <a:r>
              <a:rPr lang="en-US" dirty="0"/>
              <a:t>The NCVS provide detailed information regarding the occurrence of a given crime which include information on offenders, time of offense and type of crime.</a:t>
            </a:r>
          </a:p>
          <a:p>
            <a:r>
              <a:rPr lang="en-US" dirty="0"/>
              <a:t>There are high response rates which make program more reliable and able to provide crucial information.</a:t>
            </a:r>
          </a:p>
          <a:p>
            <a:r>
              <a:rPr lang="en-US" dirty="0"/>
              <a:t>The survey have been carried out across a long time which provide crucial past information which can form the basis of better decisions (</a:t>
            </a:r>
            <a:r>
              <a:rPr lang="en-KE" dirty="0" err="1"/>
              <a:t>Wickramasekera</a:t>
            </a:r>
            <a:r>
              <a:rPr lang="en-US" dirty="0"/>
              <a:t> et al., 2015).</a:t>
            </a:r>
          </a:p>
          <a:p>
            <a:endParaRPr lang="en-KE" dirty="0"/>
          </a:p>
        </p:txBody>
      </p:sp>
    </p:spTree>
    <p:extLst>
      <p:ext uri="{BB962C8B-B14F-4D97-AF65-F5344CB8AC3E}">
        <p14:creationId xmlns:p14="http://schemas.microsoft.com/office/powerpoint/2010/main" val="3260786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837E3-341C-427C-8769-3E0C472A0648}"/>
              </a:ext>
            </a:extLst>
          </p:cNvPr>
          <p:cNvSpPr>
            <a:spLocks noGrp="1"/>
          </p:cNvSpPr>
          <p:nvPr>
            <p:ph type="title"/>
          </p:nvPr>
        </p:nvSpPr>
        <p:spPr/>
        <p:txBody>
          <a:bodyPr/>
          <a:lstStyle/>
          <a:p>
            <a:r>
              <a:rPr lang="en-US" dirty="0"/>
              <a:t>Disadvantages</a:t>
            </a:r>
            <a:endParaRPr lang="en-KE" dirty="0"/>
          </a:p>
        </p:txBody>
      </p:sp>
      <p:sp>
        <p:nvSpPr>
          <p:cNvPr id="3" name="Content Placeholder 2">
            <a:extLst>
              <a:ext uri="{FF2B5EF4-FFF2-40B4-BE49-F238E27FC236}">
                <a16:creationId xmlns:a16="http://schemas.microsoft.com/office/drawing/2014/main" id="{EE3E4681-7FFA-4CFE-AC00-D9FBD0E594A0}"/>
              </a:ext>
            </a:extLst>
          </p:cNvPr>
          <p:cNvSpPr>
            <a:spLocks noGrp="1"/>
          </p:cNvSpPr>
          <p:nvPr>
            <p:ph idx="1"/>
          </p:nvPr>
        </p:nvSpPr>
        <p:spPr/>
        <p:txBody>
          <a:bodyPr/>
          <a:lstStyle/>
          <a:p>
            <a:r>
              <a:rPr lang="en-US" dirty="0"/>
              <a:t>The NCVS is defined to provide national estimations which makes it difficult to identify specific geographical outcomes.</a:t>
            </a:r>
          </a:p>
          <a:p>
            <a:r>
              <a:rPr lang="en-US" dirty="0"/>
              <a:t>The data collected does not include all ages considering that individuals of the age group 11 years or younger are not included which means that crucial information is not included.</a:t>
            </a:r>
          </a:p>
          <a:p>
            <a:r>
              <a:rPr lang="en-US" dirty="0"/>
              <a:t>The information obtained is based on a given sample population which is essential in identifying important changes which define better results.</a:t>
            </a:r>
          </a:p>
          <a:p>
            <a:r>
              <a:rPr lang="en-US" dirty="0"/>
              <a:t>The crimes that are covered are also limited (</a:t>
            </a:r>
            <a:r>
              <a:rPr lang="en-US" dirty="0" err="1"/>
              <a:t>Ranson</a:t>
            </a:r>
            <a:r>
              <a:rPr lang="en-US" dirty="0"/>
              <a:t>, 2014).</a:t>
            </a:r>
            <a:endParaRPr lang="en-KE" dirty="0"/>
          </a:p>
        </p:txBody>
      </p:sp>
    </p:spTree>
    <p:extLst>
      <p:ext uri="{BB962C8B-B14F-4D97-AF65-F5344CB8AC3E}">
        <p14:creationId xmlns:p14="http://schemas.microsoft.com/office/powerpoint/2010/main" val="996046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020AF-7E66-4B6F-919B-B4B20ABC531E}"/>
              </a:ext>
            </a:extLst>
          </p:cNvPr>
          <p:cNvSpPr>
            <a:spLocks noGrp="1"/>
          </p:cNvSpPr>
          <p:nvPr>
            <p:ph type="title"/>
          </p:nvPr>
        </p:nvSpPr>
        <p:spPr/>
        <p:txBody>
          <a:bodyPr/>
          <a:lstStyle/>
          <a:p>
            <a:r>
              <a:rPr lang="en-US" dirty="0"/>
              <a:t>National Incident-Based Reporting System (NIBRS)</a:t>
            </a:r>
            <a:endParaRPr lang="en-KE" dirty="0"/>
          </a:p>
        </p:txBody>
      </p:sp>
      <p:sp>
        <p:nvSpPr>
          <p:cNvPr id="3" name="Content Placeholder 2">
            <a:extLst>
              <a:ext uri="{FF2B5EF4-FFF2-40B4-BE49-F238E27FC236}">
                <a16:creationId xmlns:a16="http://schemas.microsoft.com/office/drawing/2014/main" id="{818C2125-41D7-4F1A-9BA8-77485B33D309}"/>
              </a:ext>
            </a:extLst>
          </p:cNvPr>
          <p:cNvSpPr>
            <a:spLocks noGrp="1"/>
          </p:cNvSpPr>
          <p:nvPr>
            <p:ph idx="1"/>
          </p:nvPr>
        </p:nvSpPr>
        <p:spPr/>
        <p:txBody>
          <a:bodyPr/>
          <a:lstStyle/>
          <a:p>
            <a:r>
              <a:rPr lang="en-GB" dirty="0"/>
              <a:t>The National Incident Based Reporting System (NIBRS) is an incident-based reporting system for crimes known to the police.</a:t>
            </a:r>
          </a:p>
          <a:p>
            <a:r>
              <a:rPr lang="en-GB" dirty="0"/>
              <a:t>Every crime incident that is reported, there are numerous data collected </a:t>
            </a:r>
          </a:p>
          <a:p>
            <a:r>
              <a:rPr lang="en-GB" dirty="0"/>
              <a:t>These data include the nature and types of specific offenses in the incident, characteristics of the victim(s) and offender(s), types and value of property stolen and recovered, and characteristics of persons arrested in connection with a crime incident.</a:t>
            </a:r>
          </a:p>
          <a:p>
            <a:r>
              <a:rPr lang="en-GB" dirty="0"/>
              <a:t>The NIBRS works closely with the Uniform Crime Reporting (UCR) in providing crucial information (</a:t>
            </a:r>
            <a:r>
              <a:rPr lang="en-KE" dirty="0" err="1"/>
              <a:t>Ranson</a:t>
            </a:r>
            <a:r>
              <a:rPr lang="en-KE" dirty="0"/>
              <a:t>, 2014). </a:t>
            </a:r>
          </a:p>
        </p:txBody>
      </p:sp>
    </p:spTree>
    <p:extLst>
      <p:ext uri="{BB962C8B-B14F-4D97-AF65-F5344CB8AC3E}">
        <p14:creationId xmlns:p14="http://schemas.microsoft.com/office/powerpoint/2010/main" val="42240610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66B80-5856-472D-9382-6398FFCE907A}"/>
              </a:ext>
            </a:extLst>
          </p:cNvPr>
          <p:cNvSpPr>
            <a:spLocks noGrp="1"/>
          </p:cNvSpPr>
          <p:nvPr>
            <p:ph type="title"/>
          </p:nvPr>
        </p:nvSpPr>
        <p:spPr/>
        <p:txBody>
          <a:bodyPr/>
          <a:lstStyle/>
          <a:p>
            <a:r>
              <a:rPr lang="en-US" dirty="0"/>
              <a:t>Advantages </a:t>
            </a:r>
            <a:br>
              <a:rPr lang="en-US" dirty="0"/>
            </a:br>
            <a:endParaRPr lang="en-KE" dirty="0"/>
          </a:p>
        </p:txBody>
      </p:sp>
      <p:sp>
        <p:nvSpPr>
          <p:cNvPr id="3" name="Content Placeholder 2">
            <a:extLst>
              <a:ext uri="{FF2B5EF4-FFF2-40B4-BE49-F238E27FC236}">
                <a16:creationId xmlns:a16="http://schemas.microsoft.com/office/drawing/2014/main" id="{3F9B4684-E831-44B3-B26D-43B1A777504A}"/>
              </a:ext>
            </a:extLst>
          </p:cNvPr>
          <p:cNvSpPr>
            <a:spLocks noGrp="1"/>
          </p:cNvSpPr>
          <p:nvPr>
            <p:ph idx="1"/>
          </p:nvPr>
        </p:nvSpPr>
        <p:spPr/>
        <p:txBody>
          <a:bodyPr/>
          <a:lstStyle/>
          <a:p>
            <a:r>
              <a:rPr lang="en-US" dirty="0"/>
              <a:t>The NIBRS provide detailed information on crime incidents which is essential in finding evidence  as well as leads in different cases.</a:t>
            </a:r>
          </a:p>
          <a:p>
            <a:r>
              <a:rPr lang="en-US" dirty="0"/>
              <a:t>It provides the public with detailed information which is crucial and provide a strong basis where it is important to evaluate important processes that help define improved  commitment in crime analysis</a:t>
            </a:r>
          </a:p>
          <a:p>
            <a:r>
              <a:rPr lang="en-US" dirty="0"/>
              <a:t>The highly comprehensive information that is provided by NIBRS is crucial in case development (</a:t>
            </a:r>
            <a:r>
              <a:rPr lang="en-KE" dirty="0" err="1"/>
              <a:t>Wickramasekera</a:t>
            </a:r>
            <a:r>
              <a:rPr lang="en-US" dirty="0"/>
              <a:t> et al., 2015).</a:t>
            </a:r>
            <a:endParaRPr lang="en-KE" dirty="0"/>
          </a:p>
        </p:txBody>
      </p:sp>
    </p:spTree>
    <p:extLst>
      <p:ext uri="{BB962C8B-B14F-4D97-AF65-F5344CB8AC3E}">
        <p14:creationId xmlns:p14="http://schemas.microsoft.com/office/powerpoint/2010/main" val="3937911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29717-2B6D-4A90-B618-A974979E4E6E}"/>
              </a:ext>
            </a:extLst>
          </p:cNvPr>
          <p:cNvSpPr>
            <a:spLocks noGrp="1"/>
          </p:cNvSpPr>
          <p:nvPr>
            <p:ph type="title"/>
          </p:nvPr>
        </p:nvSpPr>
        <p:spPr/>
        <p:txBody>
          <a:bodyPr/>
          <a:lstStyle/>
          <a:p>
            <a:r>
              <a:rPr lang="en-US" dirty="0"/>
              <a:t>disadvantages</a:t>
            </a:r>
            <a:endParaRPr lang="en-KE" dirty="0"/>
          </a:p>
        </p:txBody>
      </p:sp>
      <p:sp>
        <p:nvSpPr>
          <p:cNvPr id="3" name="Content Placeholder 2">
            <a:extLst>
              <a:ext uri="{FF2B5EF4-FFF2-40B4-BE49-F238E27FC236}">
                <a16:creationId xmlns:a16="http://schemas.microsoft.com/office/drawing/2014/main" id="{C8735A31-07C4-4E5B-A06A-4AAF0869E76D}"/>
              </a:ext>
            </a:extLst>
          </p:cNvPr>
          <p:cNvSpPr>
            <a:spLocks noGrp="1"/>
          </p:cNvSpPr>
          <p:nvPr>
            <p:ph idx="1"/>
          </p:nvPr>
        </p:nvSpPr>
        <p:spPr/>
        <p:txBody>
          <a:bodyPr/>
          <a:lstStyle/>
          <a:p>
            <a:r>
              <a:rPr lang="en-US" dirty="0"/>
              <a:t>The information that is collected in this case is from limited law enforcement agencies which means that they are unable to provide  information on all crime incidences.</a:t>
            </a:r>
          </a:p>
          <a:p>
            <a:r>
              <a:rPr lang="en-US" dirty="0"/>
              <a:t>The evaluation of the findings that is made in relation of NIBRS data is based on an individual understanding on crime which might be wrong and negatively influence the whole process.</a:t>
            </a:r>
          </a:p>
          <a:p>
            <a:r>
              <a:rPr lang="en-US" dirty="0"/>
              <a:t>The NIBRS is not obligated to report since they provide voluntary reporting  which means that the incidents reviewed might be of  greater interest  where others are left (Lee et al., 2017).</a:t>
            </a:r>
            <a:endParaRPr lang="en-KE" dirty="0"/>
          </a:p>
        </p:txBody>
      </p:sp>
    </p:spTree>
    <p:extLst>
      <p:ext uri="{BB962C8B-B14F-4D97-AF65-F5344CB8AC3E}">
        <p14:creationId xmlns:p14="http://schemas.microsoft.com/office/powerpoint/2010/main" val="940096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88D41-EB39-4975-BB7E-9E1DB5474885}"/>
              </a:ext>
            </a:extLst>
          </p:cNvPr>
          <p:cNvSpPr>
            <a:spLocks noGrp="1"/>
          </p:cNvSpPr>
          <p:nvPr>
            <p:ph type="title"/>
          </p:nvPr>
        </p:nvSpPr>
        <p:spPr/>
        <p:txBody>
          <a:bodyPr/>
          <a:lstStyle/>
          <a:p>
            <a:r>
              <a:rPr lang="en-GB" dirty="0"/>
              <a:t>United Nations Office on Drugs and Crime</a:t>
            </a:r>
            <a:endParaRPr lang="en-KE" dirty="0"/>
          </a:p>
        </p:txBody>
      </p:sp>
      <p:sp>
        <p:nvSpPr>
          <p:cNvPr id="3" name="Content Placeholder 2">
            <a:extLst>
              <a:ext uri="{FF2B5EF4-FFF2-40B4-BE49-F238E27FC236}">
                <a16:creationId xmlns:a16="http://schemas.microsoft.com/office/drawing/2014/main" id="{B1E7DAB8-E337-41AF-B67B-B7B62D868F3B}"/>
              </a:ext>
            </a:extLst>
          </p:cNvPr>
          <p:cNvSpPr>
            <a:spLocks noGrp="1"/>
          </p:cNvSpPr>
          <p:nvPr>
            <p:ph idx="1"/>
          </p:nvPr>
        </p:nvSpPr>
        <p:spPr/>
        <p:txBody>
          <a:bodyPr>
            <a:normAutofit lnSpcReduction="10000"/>
          </a:bodyPr>
          <a:lstStyle/>
          <a:p>
            <a:r>
              <a:rPr lang="en-GB" dirty="0"/>
              <a:t>The UNODC was established in 1997 as the Office for Drug Control and Crime Prevention by combining the United Nations International Drug Control Program (UNDCP) and the Crime Prevention and Criminal Justice Division in the United Nations Office at Vienna.</a:t>
            </a:r>
          </a:p>
          <a:p>
            <a:r>
              <a:rPr lang="en-GB" dirty="0"/>
              <a:t>It was formed  to address related, comprehensive  response to issues which include illicit trafficking in and abuse of drugs, crime prevention and criminal justice, international terrorism, and political corruption. </a:t>
            </a:r>
          </a:p>
          <a:p>
            <a:r>
              <a:rPr lang="en-GB" dirty="0"/>
              <a:t>It focusses on assisting governments to prevent common crimes including drug, terrorism and corruption (</a:t>
            </a:r>
            <a:r>
              <a:rPr lang="en-US" dirty="0" err="1"/>
              <a:t>Freilich</a:t>
            </a:r>
            <a:r>
              <a:rPr lang="en-US" dirty="0"/>
              <a:t> et al., 2014).</a:t>
            </a:r>
            <a:endParaRPr lang="en-KE" dirty="0"/>
          </a:p>
        </p:txBody>
      </p:sp>
    </p:spTree>
    <p:extLst>
      <p:ext uri="{BB962C8B-B14F-4D97-AF65-F5344CB8AC3E}">
        <p14:creationId xmlns:p14="http://schemas.microsoft.com/office/powerpoint/2010/main" val="362700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E1C54-B393-4CB8-AEE4-F038FF797987}"/>
              </a:ext>
            </a:extLst>
          </p:cNvPr>
          <p:cNvSpPr>
            <a:spLocks noGrp="1"/>
          </p:cNvSpPr>
          <p:nvPr>
            <p:ph type="title"/>
          </p:nvPr>
        </p:nvSpPr>
        <p:spPr/>
        <p:txBody>
          <a:bodyPr/>
          <a:lstStyle/>
          <a:p>
            <a:r>
              <a:rPr lang="en-US" dirty="0"/>
              <a:t>Advantages </a:t>
            </a:r>
            <a:endParaRPr lang="en-KE" dirty="0"/>
          </a:p>
        </p:txBody>
      </p:sp>
      <p:sp>
        <p:nvSpPr>
          <p:cNvPr id="3" name="Content Placeholder 2">
            <a:extLst>
              <a:ext uri="{FF2B5EF4-FFF2-40B4-BE49-F238E27FC236}">
                <a16:creationId xmlns:a16="http://schemas.microsoft.com/office/drawing/2014/main" id="{ADD22588-C44C-4F4D-9C03-35473EA18251}"/>
              </a:ext>
            </a:extLst>
          </p:cNvPr>
          <p:cNvSpPr>
            <a:spLocks noGrp="1"/>
          </p:cNvSpPr>
          <p:nvPr>
            <p:ph idx="1"/>
          </p:nvPr>
        </p:nvSpPr>
        <p:spPr/>
        <p:txBody>
          <a:bodyPr/>
          <a:lstStyle/>
          <a:p>
            <a:r>
              <a:rPr lang="en-US" dirty="0"/>
              <a:t>It provides comprehensive focus on major  cross country crimes which require a multi agency in coming up with a lasting solution.</a:t>
            </a:r>
          </a:p>
          <a:p>
            <a:r>
              <a:rPr lang="en-US" dirty="0"/>
              <a:t>It provides an overview of the common challenges within a given country  which is integral in maintaining a strong emphasis on important elements which can help improve the overall focus on improving the social environment with different countries.</a:t>
            </a:r>
          </a:p>
          <a:p>
            <a:r>
              <a:rPr lang="en-US" dirty="0"/>
              <a:t>It has a close focus on different issues across member countries in ensuring that it promotes peaceful coexistence  across different countries (</a:t>
            </a:r>
            <a:r>
              <a:rPr lang="en-KE" dirty="0"/>
              <a:t>Lee</a:t>
            </a:r>
            <a:r>
              <a:rPr lang="en-US" dirty="0"/>
              <a:t> et al., 2017).</a:t>
            </a:r>
            <a:endParaRPr lang="en-KE" dirty="0"/>
          </a:p>
        </p:txBody>
      </p:sp>
    </p:spTree>
    <p:extLst>
      <p:ext uri="{BB962C8B-B14F-4D97-AF65-F5344CB8AC3E}">
        <p14:creationId xmlns:p14="http://schemas.microsoft.com/office/powerpoint/2010/main" val="386461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11FA-2EBC-471B-B9CF-88B095453E90}"/>
              </a:ext>
            </a:extLst>
          </p:cNvPr>
          <p:cNvSpPr>
            <a:spLocks noGrp="1"/>
          </p:cNvSpPr>
          <p:nvPr>
            <p:ph type="title"/>
          </p:nvPr>
        </p:nvSpPr>
        <p:spPr/>
        <p:txBody>
          <a:bodyPr/>
          <a:lstStyle/>
          <a:p>
            <a:r>
              <a:rPr lang="en-US" dirty="0"/>
              <a:t>Disadvantages </a:t>
            </a:r>
            <a:endParaRPr lang="en-KE" dirty="0"/>
          </a:p>
        </p:txBody>
      </p:sp>
      <p:sp>
        <p:nvSpPr>
          <p:cNvPr id="3" name="Content Placeholder 2">
            <a:extLst>
              <a:ext uri="{FF2B5EF4-FFF2-40B4-BE49-F238E27FC236}">
                <a16:creationId xmlns:a16="http://schemas.microsoft.com/office/drawing/2014/main" id="{87125FA0-C177-4C73-A6BA-4370EDE26DE3}"/>
              </a:ext>
            </a:extLst>
          </p:cNvPr>
          <p:cNvSpPr>
            <a:spLocks noGrp="1"/>
          </p:cNvSpPr>
          <p:nvPr>
            <p:ph idx="1"/>
          </p:nvPr>
        </p:nvSpPr>
        <p:spPr/>
        <p:txBody>
          <a:bodyPr/>
          <a:lstStyle/>
          <a:p>
            <a:r>
              <a:rPr lang="en-US" dirty="0"/>
              <a:t>It focuses on major international crimes which means that there is less focus on all  criminal issues within a country.</a:t>
            </a:r>
          </a:p>
          <a:p>
            <a:r>
              <a:rPr lang="en-US" dirty="0"/>
              <a:t>It identifies common challenges within a country and develop an intervention without engaging local agencies in the best possible way that they can attain positive development.</a:t>
            </a:r>
          </a:p>
          <a:p>
            <a:r>
              <a:rPr lang="en-US" dirty="0"/>
              <a:t>The information that is presented in this database is annually which limits the overall emphasis on important changes which need to be considered in maintaining positive performance (</a:t>
            </a:r>
            <a:r>
              <a:rPr lang="en-KE" dirty="0" err="1"/>
              <a:t>Ranson</a:t>
            </a:r>
            <a:r>
              <a:rPr lang="en-KE" dirty="0"/>
              <a:t>, 2014). </a:t>
            </a:r>
          </a:p>
        </p:txBody>
      </p:sp>
    </p:spTree>
    <p:extLst>
      <p:ext uri="{BB962C8B-B14F-4D97-AF65-F5344CB8AC3E}">
        <p14:creationId xmlns:p14="http://schemas.microsoft.com/office/powerpoint/2010/main" val="2889074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CC36F-38E5-4210-B659-BA34981C39EA}"/>
              </a:ext>
            </a:extLst>
          </p:cNvPr>
          <p:cNvSpPr>
            <a:spLocks noGrp="1"/>
          </p:cNvSpPr>
          <p:nvPr>
            <p:ph type="title"/>
          </p:nvPr>
        </p:nvSpPr>
        <p:spPr/>
        <p:txBody>
          <a:bodyPr/>
          <a:lstStyle/>
          <a:p>
            <a:r>
              <a:rPr lang="en-US" dirty="0"/>
              <a:t>References </a:t>
            </a:r>
            <a:endParaRPr lang="en-KE" dirty="0"/>
          </a:p>
        </p:txBody>
      </p:sp>
      <p:sp>
        <p:nvSpPr>
          <p:cNvPr id="3" name="Content Placeholder 2">
            <a:extLst>
              <a:ext uri="{FF2B5EF4-FFF2-40B4-BE49-F238E27FC236}">
                <a16:creationId xmlns:a16="http://schemas.microsoft.com/office/drawing/2014/main" id="{3406304A-7252-4665-B7BB-4A5E4C37F339}"/>
              </a:ext>
            </a:extLst>
          </p:cNvPr>
          <p:cNvSpPr>
            <a:spLocks noGrp="1"/>
          </p:cNvSpPr>
          <p:nvPr>
            <p:ph idx="1"/>
          </p:nvPr>
        </p:nvSpPr>
        <p:spPr>
          <a:xfrm>
            <a:off x="1451579" y="2015732"/>
            <a:ext cx="9603275" cy="3615811"/>
          </a:xfrm>
        </p:spPr>
        <p:txBody>
          <a:bodyPr>
            <a:normAutofit fontScale="92500" lnSpcReduction="20000"/>
          </a:bodyPr>
          <a:lstStyle/>
          <a:p>
            <a:r>
              <a:rPr lang="en-GB" dirty="0"/>
              <a:t>Desmond, M., </a:t>
            </a:r>
            <a:r>
              <a:rPr lang="en-GB" dirty="0" err="1"/>
              <a:t>Papachristos</a:t>
            </a:r>
            <a:r>
              <a:rPr lang="en-GB" dirty="0"/>
              <a:t>, A. V., &amp; Kirk, D. S. (2016). Police violence and citizen crime reporting in the black community. </a:t>
            </a:r>
            <a:r>
              <a:rPr lang="en-GB" i="1" dirty="0"/>
              <a:t>American Sociological Review</a:t>
            </a:r>
            <a:r>
              <a:rPr lang="en-GB" dirty="0"/>
              <a:t>, </a:t>
            </a:r>
            <a:r>
              <a:rPr lang="en-GB" i="1" dirty="0"/>
              <a:t>81</a:t>
            </a:r>
            <a:r>
              <a:rPr lang="en-GB" dirty="0"/>
              <a:t>(5), 857-876.</a:t>
            </a:r>
          </a:p>
          <a:p>
            <a:r>
              <a:rPr lang="en-US" dirty="0" err="1"/>
              <a:t>Freilich</a:t>
            </a:r>
            <a:r>
              <a:rPr lang="en-US" dirty="0"/>
              <a:t>, J. D., </a:t>
            </a:r>
            <a:r>
              <a:rPr lang="en-US" dirty="0" err="1"/>
              <a:t>Chermak</a:t>
            </a:r>
            <a:r>
              <a:rPr lang="en-US" dirty="0"/>
              <a:t>, S. M., Belli, R., Gruenewald, J., &amp; Parkin, W. S. (2014). Introducing the United States extremis crime database (ECDB). </a:t>
            </a:r>
            <a:r>
              <a:rPr lang="en-US" i="1" dirty="0"/>
              <a:t>Terrorism and Political Violence</a:t>
            </a:r>
            <a:r>
              <a:rPr lang="en-US" dirty="0"/>
              <a:t>, </a:t>
            </a:r>
            <a:r>
              <a:rPr lang="en-US" i="1" dirty="0"/>
              <a:t>26</a:t>
            </a:r>
            <a:r>
              <a:rPr lang="en-US" dirty="0"/>
              <a:t>(2), 372-384.</a:t>
            </a:r>
          </a:p>
          <a:p>
            <a:r>
              <a:rPr lang="en-GB" dirty="0"/>
              <a:t>Lee, Y., Eck, J. E., </a:t>
            </a:r>
            <a:r>
              <a:rPr lang="en-GB" dirty="0" err="1"/>
              <a:t>SooHyun</a:t>
            </a:r>
            <a:r>
              <a:rPr lang="en-GB" dirty="0"/>
              <a:t>, O., &amp; Martinez, N. N. (2017). How concentrated is crime at places? A systematic review from 1970 to 2015. </a:t>
            </a:r>
            <a:r>
              <a:rPr lang="en-GB" i="1" dirty="0"/>
              <a:t>Crime Science</a:t>
            </a:r>
            <a:r>
              <a:rPr lang="en-GB" dirty="0"/>
              <a:t>, </a:t>
            </a:r>
            <a:r>
              <a:rPr lang="en-GB" i="1" dirty="0"/>
              <a:t>6</a:t>
            </a:r>
            <a:r>
              <a:rPr lang="en-GB" dirty="0"/>
              <a:t>(1), 6.</a:t>
            </a:r>
          </a:p>
          <a:p>
            <a:r>
              <a:rPr lang="en-GB" dirty="0" err="1"/>
              <a:t>Ranson</a:t>
            </a:r>
            <a:r>
              <a:rPr lang="en-GB" dirty="0"/>
              <a:t>, M. (2014). Crime, weather, and climate change. </a:t>
            </a:r>
            <a:r>
              <a:rPr lang="en-GB" i="1" dirty="0"/>
              <a:t>Journal of environmental economics and management</a:t>
            </a:r>
            <a:r>
              <a:rPr lang="en-GB" dirty="0"/>
              <a:t>, </a:t>
            </a:r>
            <a:r>
              <a:rPr lang="en-GB" i="1" dirty="0"/>
              <a:t>67</a:t>
            </a:r>
            <a:r>
              <a:rPr lang="en-GB" dirty="0"/>
              <a:t>(3), 274-302.</a:t>
            </a:r>
          </a:p>
          <a:p>
            <a:r>
              <a:rPr lang="en-GB" dirty="0" err="1"/>
              <a:t>Wickramasekera</a:t>
            </a:r>
            <a:r>
              <a:rPr lang="en-GB" dirty="0"/>
              <a:t>, N., Wright, J., Elsey, H., Murray, J., &amp; </a:t>
            </a:r>
            <a:r>
              <a:rPr lang="en-GB" dirty="0" err="1"/>
              <a:t>Tubeuf</a:t>
            </a:r>
            <a:r>
              <a:rPr lang="en-GB" dirty="0"/>
              <a:t>, S. (2015). Cost of crime: A systematic review. </a:t>
            </a:r>
            <a:r>
              <a:rPr lang="en-GB" i="1" dirty="0"/>
              <a:t>Journal of Criminal Justice</a:t>
            </a:r>
            <a:r>
              <a:rPr lang="en-GB" dirty="0"/>
              <a:t>, </a:t>
            </a:r>
            <a:r>
              <a:rPr lang="en-GB" i="1" dirty="0"/>
              <a:t>43</a:t>
            </a:r>
            <a:r>
              <a:rPr lang="en-GB" dirty="0"/>
              <a:t>(3), 218-228.</a:t>
            </a:r>
          </a:p>
          <a:p>
            <a:endParaRPr lang="en-KE" dirty="0"/>
          </a:p>
        </p:txBody>
      </p:sp>
    </p:spTree>
    <p:extLst>
      <p:ext uri="{BB962C8B-B14F-4D97-AF65-F5344CB8AC3E}">
        <p14:creationId xmlns:p14="http://schemas.microsoft.com/office/powerpoint/2010/main" val="161827901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171</TotalTime>
  <Words>2482</Words>
  <Application>Microsoft Office PowerPoint</Application>
  <PresentationFormat>Widescreen</PresentationFormat>
  <Paragraphs>101</Paragraphs>
  <Slides>16</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Gill Sans MT</vt:lpstr>
      <vt:lpstr>Gallery</vt:lpstr>
      <vt:lpstr>Crime databases review</vt:lpstr>
      <vt:lpstr>introduction</vt:lpstr>
      <vt:lpstr>introduction</vt:lpstr>
      <vt:lpstr>Uniform crime reporting</vt:lpstr>
      <vt:lpstr>Advantages of UCR</vt:lpstr>
      <vt:lpstr>Disadvantages</vt:lpstr>
      <vt:lpstr>National Crime Victimization Survey (NCVS)</vt:lpstr>
      <vt:lpstr>Advantages </vt:lpstr>
      <vt:lpstr>Disadvantages</vt:lpstr>
      <vt:lpstr>National Incident-Based Reporting System (NIBRS)</vt:lpstr>
      <vt:lpstr>Advantages  </vt:lpstr>
      <vt:lpstr>disadvantages</vt:lpstr>
      <vt:lpstr>United Nations Office on Drugs and Crime</vt:lpstr>
      <vt:lpstr>Advantages </vt:lpstr>
      <vt:lpstr>Disadvantages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18</cp:revision>
  <dcterms:created xsi:type="dcterms:W3CDTF">2019-03-22T11:39:14Z</dcterms:created>
  <dcterms:modified xsi:type="dcterms:W3CDTF">2019-03-23T03:56:27Z</dcterms:modified>
</cp:coreProperties>
</file>